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301" r:id="rId2"/>
    <p:sldId id="302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63" r:id="rId11"/>
    <p:sldId id="364" r:id="rId12"/>
    <p:sldId id="365" r:id="rId13"/>
    <p:sldId id="366" r:id="rId1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 varScale="1">
        <p:scale>
          <a:sx n="83" d="100"/>
          <a:sy n="83" d="100"/>
        </p:scale>
        <p:origin x="14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531485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78126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9281491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10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8400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0497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12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42313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13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45516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2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62435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3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786041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4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844740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5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02372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6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926343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7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507130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8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56550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9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13356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79CB-4A32-489D-9E30-DC906F0386C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94832-E2D4-4B8C-9272-644F2376F2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610CF-6900-4294-837A-B7E7B5EC38C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96E-76F6-428D-9D47-0F6E24D0AD9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7FE3-66C6-421B-B7CA-F88C5114C1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822B-56EA-4C08-A30E-0AEA9DCD979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6FE8-791A-44FE-B628-E82F3740B99E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9CD18-ABAB-41FB-9736-C95D8A4EFE2A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B257-57B6-4872-B0B2-F2FF93A2BCA9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E465-493E-40CF-B0CE-E9F505567127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3F6E-074E-41AB-AF69-11906B4B4ED2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84F503-AE44-4CDC-A4C8-D73D43D1AA5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4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6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10" Type="http://schemas.openxmlformats.org/officeDocument/2006/relationships/image" Target="../media/image90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10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57390"/>
            <a:ext cx="7851648" cy="18288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FLUID MECHANICS</a:t>
            </a:r>
            <a:br>
              <a:rPr lang="en-US" b="1" i="1" dirty="0" smtClean="0"/>
            </a:br>
            <a:r>
              <a:rPr lang="en-US" sz="4900" i="1" dirty="0" smtClean="0"/>
              <a:t>CHAPTER</a:t>
            </a:r>
            <a:r>
              <a:rPr lang="en-US" sz="4900" b="1" i="1" dirty="0" smtClean="0"/>
              <a:t>- 3 </a:t>
            </a:r>
            <a:r>
              <a:rPr lang="en-US" sz="5300" b="1" i="1" dirty="0" smtClean="0"/>
              <a:t>/ </a:t>
            </a:r>
            <a:r>
              <a:rPr lang="en-US" sz="4400" i="1" dirty="0" smtClean="0"/>
              <a:t>FLUID STATIC </a:t>
            </a:r>
            <a:endParaRPr lang="ar-IQ" dirty="0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2017-2018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09792" y="4484712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/>
              <a:t>Ahmed Layth, R.E., M.S.</a:t>
            </a:r>
            <a:endParaRPr lang="ar-IQ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5436096" y="810021"/>
            <a:ext cx="3265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ar-IQ" sz="2800" b="1" dirty="0">
                <a:solidFill>
                  <a:srgbClr val="FFFF00"/>
                </a:solidFill>
              </a:rPr>
              <a:t>الــمــحــاضــرة رقــم ( 4</a:t>
            </a:r>
            <a:r>
              <a:rPr lang="ar-IQ" sz="2800" b="1" dirty="0" smtClean="0">
                <a:solidFill>
                  <a:srgbClr val="FFFF00"/>
                </a:solidFill>
              </a:rPr>
              <a:t> </a:t>
            </a:r>
            <a:r>
              <a:rPr lang="ar-IQ" sz="2800" b="1" dirty="0">
                <a:solidFill>
                  <a:srgbClr val="FFFF00"/>
                </a:solidFill>
              </a:rPr>
              <a:t>)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589058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15081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2400" b="1" dirty="0" smtClean="0">
                    <a:latin typeface="+mj-lt"/>
                  </a:rPr>
                  <a:t>Homework</a:t>
                </a:r>
                <a:endParaRPr lang="en-US" sz="2400" b="1" dirty="0">
                  <a:latin typeface="+mj-lt"/>
                </a:endParaRPr>
              </a:p>
              <a:p>
                <a:pPr algn="just" rtl="0"/>
                <a:r>
                  <a:rPr lang="en-US" sz="2400" b="1" dirty="0" smtClean="0">
                    <a:latin typeface="+mj-lt"/>
                  </a:rPr>
                  <a:t>Example (5)</a:t>
                </a: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Find the pressure at </a:t>
                </a:r>
                <a:r>
                  <a:rPr lang="en-US" sz="2200" dirty="0">
                    <a:latin typeface="+mj-lt"/>
                  </a:rPr>
                  <a:t>points A, B, C, and D for the figure below</a:t>
                </a:r>
                <a:r>
                  <a:rPr lang="en-US" sz="2200" dirty="0" smtClean="0">
                    <a:latin typeface="+mj-lt"/>
                  </a:rPr>
                  <a:t>. Neglect air.</a:t>
                </a:r>
              </a:p>
              <a:p>
                <a:pPr algn="just" rtl="0"/>
                <a:r>
                  <a:rPr lang="en-US" sz="2200" b="1" dirty="0" smtClean="0">
                    <a:solidFill>
                      <a:srgbClr val="FF0000"/>
                    </a:solidFill>
                  </a:rPr>
                  <a:t>(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Ans. P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+mj-lt"/>
                  </a:rPr>
                  <a:t>D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 = - 624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rgbClr val="FF0000"/>
                        </a:solidFill>
                        <a:latin typeface="Cambria Math"/>
                      </a:rPr>
                      <m:t>𝒍𝒃𝒇</m:t>
                    </m:r>
                    <m:r>
                      <a:rPr lang="en-US" sz="2200" b="1" i="1" smtClean="0">
                        <a:solidFill>
                          <a:srgbClr val="FF0000"/>
                        </a:solidFill>
                        <a:latin typeface="Cambria Math"/>
                      </a:rPr>
                      <m:t>/</m:t>
                    </m:r>
                    <m:r>
                      <a:rPr lang="en-US" sz="2200" b="1" i="1" smtClean="0">
                        <a:solidFill>
                          <a:srgbClr val="FF0000"/>
                        </a:solidFill>
                        <a:latin typeface="Cambria Math"/>
                      </a:rPr>
                      <m:t>𝒇</m:t>
                    </m:r>
                    <m:sSup>
                      <m:sSupPr>
                        <m:ctrlPr>
                          <a:rPr lang="en-US" sz="2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𝒕</m:t>
                        </m:r>
                      </m:e>
                      <m:sup>
                        <m:r>
                          <a:rPr lang="en-US" sz="22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)</a:t>
                </a:r>
                <a:endParaRPr lang="en-US" sz="2200" b="1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1508105"/>
              </a:xfrm>
              <a:prstGeom prst="rect">
                <a:avLst/>
              </a:prstGeom>
              <a:blipFill>
                <a:blip r:embed="rId4"/>
                <a:stretch>
                  <a:fillRect l="-1093" t="-3226" b="-8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956" y="1484784"/>
            <a:ext cx="36195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2147401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2185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2400" b="1" dirty="0" smtClean="0">
                    <a:latin typeface="+mj-lt"/>
                  </a:rPr>
                  <a:t>Homework</a:t>
                </a:r>
                <a:endParaRPr lang="en-US" sz="2400" b="1" dirty="0">
                  <a:latin typeface="+mj-lt"/>
                </a:endParaRPr>
              </a:p>
              <a:p>
                <a:pPr algn="just" rtl="0"/>
                <a:r>
                  <a:rPr lang="en-US" sz="2400" b="1" dirty="0" smtClean="0">
                    <a:latin typeface="+mj-lt"/>
                  </a:rPr>
                  <a:t>Example (6)</a:t>
                </a:r>
              </a:p>
              <a:p>
                <a:pPr algn="just" rtl="0"/>
                <a:r>
                  <a:rPr lang="en-US" sz="2200" dirty="0">
                    <a:latin typeface="+mj-lt"/>
                  </a:rPr>
                  <a:t>The closed tank </a:t>
                </a:r>
                <a:r>
                  <a:rPr lang="en-US" sz="2200" dirty="0" smtClean="0">
                    <a:latin typeface="+mj-lt"/>
                  </a:rPr>
                  <a:t>in the figure shown, </a:t>
                </a:r>
                <a:r>
                  <a:rPr lang="en-US" sz="2200" dirty="0">
                    <a:latin typeface="+mj-lt"/>
                  </a:rPr>
                  <a:t>i</a:t>
                </a:r>
                <a:r>
                  <a:rPr lang="en-US" sz="2200" dirty="0" smtClean="0">
                    <a:latin typeface="+mj-lt"/>
                  </a:rPr>
                  <a:t>f </a:t>
                </a:r>
                <a:r>
                  <a:rPr lang="en-US" sz="2200" dirty="0">
                    <a:latin typeface="+mj-lt"/>
                  </a:rPr>
                  <a:t>the pressure at point A is 98 </a:t>
                </a:r>
                <a:r>
                  <a:rPr lang="en-US" sz="2200" dirty="0" err="1" smtClean="0">
                    <a:latin typeface="+mj-lt"/>
                  </a:rPr>
                  <a:t>kPa</a:t>
                </a:r>
                <a:r>
                  <a:rPr lang="en-US" sz="2200" dirty="0" smtClean="0">
                    <a:latin typeface="+mj-lt"/>
                  </a:rPr>
                  <a:t> </a:t>
                </a:r>
                <a:r>
                  <a:rPr lang="en-US" sz="2200" dirty="0">
                    <a:latin typeface="+mj-lt"/>
                  </a:rPr>
                  <a:t>abs, what is the absolute pressure at point B? </a:t>
                </a:r>
                <a:r>
                  <a:rPr lang="en-US" sz="2200" dirty="0" smtClean="0">
                    <a:latin typeface="+mj-lt"/>
                  </a:rPr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𝑎𝑖𝑟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</a:rPr>
                      <m:t>=</m:t>
                    </m:r>
                    <m:r>
                      <a:rPr lang="en-US" sz="2200" b="0" i="1" smtClean="0">
                        <a:latin typeface="Cambria Math"/>
                      </a:rPr>
                      <m:t>0</m:t>
                    </m:r>
                    <m:r>
                      <a:rPr lang="en-US" sz="2200" b="0" i="1" smtClean="0">
                        <a:latin typeface="Cambria Math"/>
                      </a:rPr>
                      <m:t>.</m:t>
                    </m:r>
                    <m:r>
                      <a:rPr lang="en-US" sz="2200" b="0" i="1" smtClean="0">
                        <a:latin typeface="Cambria Math"/>
                      </a:rPr>
                      <m:t>012</m:t>
                    </m:r>
                    <m:r>
                      <a:rPr lang="en-US" sz="2200" b="0" i="1" smtClean="0">
                        <a:latin typeface="Cambria Math"/>
                      </a:rPr>
                      <m:t> </m:t>
                    </m:r>
                    <m:r>
                      <a:rPr lang="en-US" sz="2200" b="0" i="1" smtClean="0">
                        <a:latin typeface="Cambria Math"/>
                      </a:rPr>
                      <m:t>𝑘𝑁</m:t>
                    </m:r>
                    <m:r>
                      <a:rPr lang="en-US" sz="2200" b="0" i="1" smtClean="0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2200" dirty="0" smtClean="0">
                  <a:latin typeface="+mj-lt"/>
                </a:endParaRPr>
              </a:p>
              <a:p>
                <a:pPr algn="just" rtl="0"/>
                <a:r>
                  <a:rPr lang="en-US" sz="2200" b="1" dirty="0">
                    <a:solidFill>
                      <a:srgbClr val="FF0000"/>
                    </a:solidFill>
                    <a:latin typeface="+mj-lt"/>
                  </a:rPr>
                  <a:t>(Ans. 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78.28 </a:t>
                </a:r>
                <a:r>
                  <a:rPr lang="en-US" sz="2200" b="1" dirty="0" err="1">
                    <a:solidFill>
                      <a:srgbClr val="FF0000"/>
                    </a:solidFill>
                    <a:latin typeface="+mj-lt"/>
                  </a:rPr>
                  <a:t>kPa</a:t>
                </a:r>
                <a:r>
                  <a:rPr lang="en-US" sz="2200" b="1" dirty="0">
                    <a:solidFill>
                      <a:srgbClr val="FF0000"/>
                    </a:solidFill>
                    <a:latin typeface="+mj-lt"/>
                  </a:rPr>
                  <a:t>)</a:t>
                </a:r>
              </a:p>
              <a:p>
                <a:pPr algn="just" rtl="0"/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2185214"/>
              </a:xfrm>
              <a:prstGeom prst="rect">
                <a:avLst/>
              </a:prstGeom>
              <a:blipFill>
                <a:blip r:embed="rId4"/>
                <a:stretch>
                  <a:fillRect l="-1093" t="-2228" r="-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23" t="31849" r="29336"/>
          <a:stretch/>
        </p:blipFill>
        <p:spPr bwMode="auto">
          <a:xfrm>
            <a:off x="5229604" y="1988840"/>
            <a:ext cx="3582650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61704317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2185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2400" b="1" dirty="0" smtClean="0">
                    <a:latin typeface="+mj-lt"/>
                  </a:rPr>
                  <a:t>Homework</a:t>
                </a:r>
                <a:endParaRPr lang="en-US" sz="2400" b="1" dirty="0">
                  <a:latin typeface="+mj-lt"/>
                </a:endParaRPr>
              </a:p>
              <a:p>
                <a:pPr algn="just" rtl="0"/>
                <a:r>
                  <a:rPr lang="en-US" sz="2400" b="1" dirty="0" smtClean="0">
                    <a:latin typeface="+mj-lt"/>
                  </a:rPr>
                  <a:t>Example (7)</a:t>
                </a:r>
              </a:p>
              <a:p>
                <a:pPr algn="just" rtl="0"/>
                <a:r>
                  <a:rPr lang="en-US" sz="2200" dirty="0">
                    <a:latin typeface="+mj-lt"/>
                  </a:rPr>
                  <a:t>The </a:t>
                </a:r>
                <a:r>
                  <a:rPr lang="en-US" sz="2200" dirty="0" smtClean="0">
                    <a:latin typeface="+mj-lt"/>
                  </a:rPr>
                  <a:t>air-oil-water system shown in the figure below, if gage A reads 160 </a:t>
                </a:r>
                <a:r>
                  <a:rPr lang="en-US" sz="2200" dirty="0" err="1" smtClean="0">
                    <a:latin typeface="+mj-lt"/>
                  </a:rPr>
                  <a:t>kPa</a:t>
                </a:r>
                <a:r>
                  <a:rPr lang="en-US" sz="2200" dirty="0" smtClean="0">
                    <a:latin typeface="+mj-lt"/>
                  </a:rPr>
                  <a:t> abs and gage B reads 39 less than gage C, calculate:</a:t>
                </a:r>
              </a:p>
              <a:p>
                <a:pPr marL="457200" indent="-457200" algn="just" rtl="0">
                  <a:buAutoNum type="arabicPeriod"/>
                </a:pPr>
                <a:r>
                  <a:rPr lang="en-US" sz="2200" dirty="0" smtClean="0">
                    <a:latin typeface="+mj-lt"/>
                  </a:rPr>
                  <a:t>The specific weight of the oil. 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( Ans. 4.8 </a:t>
                </a:r>
                <a:r>
                  <a:rPr lang="en-US" sz="2200" b="1" dirty="0" err="1" smtClean="0">
                    <a:solidFill>
                      <a:srgbClr val="FF0000"/>
                    </a:solidFill>
                    <a:latin typeface="+mj-lt"/>
                  </a:rPr>
                  <a:t>kN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2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)</a:t>
                </a: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2. The reading of gage C </a:t>
                </a:r>
                <a:r>
                  <a:rPr lang="en-US" sz="2200" dirty="0" smtClean="0">
                    <a:solidFill>
                      <a:schemeClr val="tx1"/>
                    </a:solidFill>
                    <a:latin typeface="+mj-lt"/>
                  </a:rPr>
                  <a:t>using</a:t>
                </a:r>
                <a:r>
                  <a:rPr lang="en-US" sz="22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𝑎𝑖𝑟</m:t>
                        </m:r>
                      </m:sub>
                    </m:sSub>
                    <m:r>
                      <a:rPr lang="en-US" sz="22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/>
                      </a:rPr>
                      <m:t>0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/>
                      </a:rPr>
                      <m:t>.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/>
                      </a:rPr>
                      <m:t>012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/>
                      </a:rPr>
                      <m:t>𝑘𝑁</m:t>
                    </m:r>
                    <m:r>
                      <a:rPr lang="en-US" sz="2200" i="1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 smtClean="0">
                    <a:latin typeface="+mj-lt"/>
                  </a:rPr>
                  <a:t>. 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(Ans. 208.6 </a:t>
                </a:r>
                <a:r>
                  <a:rPr lang="en-US" sz="2200" b="1" dirty="0" err="1" smtClean="0">
                    <a:solidFill>
                      <a:srgbClr val="FF0000"/>
                    </a:solidFill>
                    <a:latin typeface="+mj-lt"/>
                  </a:rPr>
                  <a:t>kPa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)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2185214"/>
              </a:xfrm>
              <a:prstGeom prst="rect">
                <a:avLst/>
              </a:prstGeom>
              <a:blipFill>
                <a:blip r:embed="rId4"/>
                <a:stretch>
                  <a:fillRect l="-1093" t="-2228" r="-956" b="-5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5796136" y="2348880"/>
            <a:ext cx="2914650" cy="3829050"/>
            <a:chOff x="5796136" y="2348880"/>
            <a:chExt cx="2914650" cy="3829050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2348880"/>
              <a:ext cx="2914650" cy="382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7125428" y="3068960"/>
              <a:ext cx="5886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+mj-lt"/>
                </a:rPr>
                <a:t>3 m</a:t>
              </a:r>
              <a:endParaRPr lang="en-US" sz="2000" dirty="0">
                <a:latin typeface="+mj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92279" y="5117122"/>
              <a:ext cx="5886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+mj-lt"/>
                </a:rPr>
                <a:t>3 m</a:t>
              </a:r>
              <a:endParaRPr lang="en-US" sz="2000" dirty="0">
                <a:latin typeface="+mj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05686" y="3820978"/>
              <a:ext cx="5886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+mj-lt"/>
                </a:rPr>
                <a:t>2 m</a:t>
              </a:r>
              <a:endParaRPr lang="en-US" sz="2000" dirty="0">
                <a:latin typeface="+mj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92280" y="4293096"/>
              <a:ext cx="5886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+mj-lt"/>
                </a:rPr>
                <a:t>2 m</a:t>
              </a:r>
              <a:endParaRPr lang="en-US" sz="20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7032398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2185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2400" b="1" dirty="0" smtClean="0">
                    <a:latin typeface="+mj-lt"/>
                  </a:rPr>
                  <a:t>Homework</a:t>
                </a:r>
                <a:endParaRPr lang="en-US" sz="2400" b="1" dirty="0">
                  <a:latin typeface="+mj-lt"/>
                </a:endParaRPr>
              </a:p>
              <a:p>
                <a:pPr algn="just" rtl="0"/>
                <a:r>
                  <a:rPr lang="en-US" sz="2400" b="1" dirty="0" smtClean="0">
                    <a:latin typeface="+mj-lt"/>
                  </a:rPr>
                  <a:t>Example (8)</a:t>
                </a: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A pressure gage 7.0 m above the bottom of a tank containing a liquid reads 64.94 </a:t>
                </a:r>
                <a:r>
                  <a:rPr lang="en-US" sz="2200" dirty="0" err="1" smtClean="0">
                    <a:latin typeface="+mj-lt"/>
                  </a:rPr>
                  <a:t>kPa</a:t>
                </a:r>
                <a:r>
                  <a:rPr lang="en-US" sz="2200" dirty="0" smtClean="0">
                    <a:latin typeface="+mj-lt"/>
                  </a:rPr>
                  <a:t>; another gage at  height 4.0 m reads 87.53 </a:t>
                </a:r>
                <a:r>
                  <a:rPr lang="en-US" sz="2200" dirty="0" err="1" smtClean="0">
                    <a:latin typeface="+mj-lt"/>
                  </a:rPr>
                  <a:t>kPa</a:t>
                </a:r>
                <a:r>
                  <a:rPr lang="en-US" sz="2200" dirty="0" smtClean="0">
                    <a:latin typeface="+mj-lt"/>
                  </a:rPr>
                  <a:t>. Calculate the specific weight and mass density of the fluid.</a:t>
                </a:r>
              </a:p>
              <a:p>
                <a:pPr algn="just" rtl="0"/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(Ans. 7.53 </a:t>
                </a:r>
                <a:r>
                  <a:rPr lang="en-US" sz="2200" b="1" dirty="0" err="1" smtClean="0">
                    <a:solidFill>
                      <a:srgbClr val="FF0000"/>
                    </a:solidFill>
                    <a:latin typeface="+mj-lt"/>
                  </a:rPr>
                  <a:t>kN</a:t>
                </a:r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2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 and 767.6 kg/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2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200" b="1" dirty="0" smtClean="0">
                    <a:solidFill>
                      <a:srgbClr val="FF0000"/>
                    </a:solidFill>
                    <a:latin typeface="+mj-lt"/>
                  </a:rPr>
                  <a:t>, respectively)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2185214"/>
              </a:xfrm>
              <a:prstGeom prst="rect">
                <a:avLst/>
              </a:prstGeom>
              <a:blipFill>
                <a:blip r:embed="rId4"/>
                <a:stretch>
                  <a:fillRect l="-1093" t="-2228" r="-956" b="-5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2940829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50448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>
                    <a:latin typeface="+mj-lt"/>
                  </a:rPr>
                  <a:t>Fluid Static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As mentioned before, fluid static is the study of fluids at rest (in equilibrium).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Pressure is defined as the ratio of normal force to area at a point.</a:t>
                </a: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𝑃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𝐹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  <m:r>
                        <a:rPr lang="en-US" sz="2200" b="0" i="1" smtClean="0">
                          <a:latin typeface="Cambria Math"/>
                        </a:rPr>
                        <m:t>  ……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𝑁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</a:rPr>
                        <m:t>𝑃𝑎</m:t>
                      </m:r>
                      <m:r>
                        <a:rPr lang="en-US" sz="2200" b="0" i="1" smtClean="0">
                          <a:latin typeface="Cambria Math"/>
                        </a:rPr>
                        <m:t>   </m:t>
                      </m:r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𝑜𝑟</m:t>
                      </m:r>
                      <m:r>
                        <a:rPr lang="en-US" sz="2200" b="0" i="1" smtClean="0">
                          <a:latin typeface="Cambria Math"/>
                        </a:rPr>
                        <m:t>  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</a:rPr>
                            <m:t>𝑙𝑏𝑓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</a:rPr>
                        <m:t>𝑝𝑠𝑖</m:t>
                      </m:r>
                    </m:oMath>
                  </m:oMathPara>
                </a14:m>
                <a:endParaRPr lang="en-US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1 bar = 100 </a:t>
                </a:r>
                <a:r>
                  <a:rPr lang="en-US" sz="2200" dirty="0" err="1" smtClean="0">
                    <a:latin typeface="+mj-lt"/>
                  </a:rPr>
                  <a:t>kPa</a:t>
                </a:r>
                <a:r>
                  <a:rPr lang="en-US" sz="2200" dirty="0">
                    <a:latin typeface="+mj-lt"/>
                  </a:rPr>
                  <a:t> </a:t>
                </a:r>
                <a:r>
                  <a:rPr lang="en-US" sz="2200" dirty="0" smtClean="0">
                    <a:latin typeface="+mj-lt"/>
                  </a:rPr>
                  <a:t>(SI units)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Fluid pressures are measured with respect to two pressure references: </a:t>
                </a:r>
                <a:r>
                  <a:rPr lang="en-US" sz="2200" b="1" u="sng" dirty="0" smtClean="0">
                    <a:solidFill>
                      <a:srgbClr val="FF0000"/>
                    </a:solidFill>
                    <a:latin typeface="+mj-lt"/>
                  </a:rPr>
                  <a:t>zero pressure</a:t>
                </a:r>
                <a:r>
                  <a:rPr lang="en-US" sz="2200" dirty="0" smtClean="0">
                    <a:latin typeface="+mj-lt"/>
                  </a:rPr>
                  <a:t> and </a:t>
                </a:r>
                <a:r>
                  <a:rPr lang="en-US" sz="2200" b="1" u="sng" dirty="0" smtClean="0">
                    <a:solidFill>
                      <a:srgbClr val="FF0000"/>
                    </a:solidFill>
                    <a:latin typeface="+mj-lt"/>
                  </a:rPr>
                  <a:t>atmospheric pressure</a:t>
                </a:r>
                <a:r>
                  <a:rPr lang="en-US" sz="2200" dirty="0" smtClean="0">
                    <a:latin typeface="+mj-lt"/>
                  </a:rPr>
                  <a:t>.</a:t>
                </a:r>
              </a:p>
              <a:p>
                <a:pPr algn="just" rtl="0">
                  <a:spcAft>
                    <a:spcPts val="1200"/>
                  </a:spcAft>
                </a:pPr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5044843"/>
              </a:xfrm>
              <a:prstGeom prst="rect">
                <a:avLst/>
              </a:prstGeom>
              <a:blipFill rotWithShape="1">
                <a:blip r:embed="rId6"/>
                <a:stretch>
                  <a:fillRect l="-1093" t="-966" r="-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86288" y="3717032"/>
            <a:ext cx="0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123728" y="4077072"/>
            <a:ext cx="244827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137999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3741" y="4524216"/>
            <a:ext cx="3756211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200" dirty="0">
                <a:latin typeface="+mj-lt"/>
              </a:rPr>
              <a:t>Pressures measured with respect to a true zero pressure reference (pressure in a perfect vacuum) are known as </a:t>
            </a:r>
            <a:r>
              <a:rPr lang="en-US" sz="2200" b="1" u="sng" dirty="0">
                <a:solidFill>
                  <a:srgbClr val="FF0000"/>
                </a:solidFill>
                <a:latin typeface="+mj-lt"/>
              </a:rPr>
              <a:t>absolute pressures</a:t>
            </a:r>
            <a:r>
              <a:rPr lang="en-US" sz="2200" dirty="0" smtClean="0">
                <a:latin typeface="+mj-lt"/>
              </a:rPr>
              <a:t>.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e.g., 25 </a:t>
            </a:r>
            <a:r>
              <a:rPr lang="en-US" sz="2200" dirty="0" err="1" smtClean="0">
                <a:latin typeface="+mj-lt"/>
              </a:rPr>
              <a:t>kPa</a:t>
            </a:r>
            <a:r>
              <a:rPr lang="en-US" sz="2200" dirty="0">
                <a:latin typeface="+mj-lt"/>
              </a:rPr>
              <a:t>-</a:t>
            </a:r>
            <a:r>
              <a:rPr lang="en-US" sz="2200" dirty="0" smtClean="0">
                <a:latin typeface="+mj-lt"/>
              </a:rPr>
              <a:t>abs</a:t>
            </a:r>
            <a:endParaRPr lang="en-US" sz="22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4046" y="4574738"/>
            <a:ext cx="36842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200" dirty="0">
                <a:latin typeface="+mj-lt"/>
              </a:rPr>
              <a:t>Pressures measured with respect to </a:t>
            </a:r>
            <a:r>
              <a:rPr lang="en-US" sz="2200" dirty="0" smtClean="0">
                <a:latin typeface="+mj-lt"/>
              </a:rPr>
              <a:t>atmospheric pressure are </a:t>
            </a:r>
            <a:r>
              <a:rPr lang="en-US" sz="2200" dirty="0">
                <a:latin typeface="+mj-lt"/>
              </a:rPr>
              <a:t>known as </a:t>
            </a:r>
            <a:r>
              <a:rPr lang="en-US" sz="2200" b="1" u="sng" dirty="0" smtClean="0">
                <a:solidFill>
                  <a:srgbClr val="FF0000"/>
                </a:solidFill>
                <a:latin typeface="+mj-lt"/>
              </a:rPr>
              <a:t>gage </a:t>
            </a:r>
            <a:r>
              <a:rPr lang="en-US" sz="2200" b="1" u="sng" dirty="0">
                <a:solidFill>
                  <a:srgbClr val="FF0000"/>
                </a:solidFill>
                <a:latin typeface="+mj-lt"/>
              </a:rPr>
              <a:t>pressures</a:t>
            </a:r>
            <a:r>
              <a:rPr lang="en-US" sz="2200" dirty="0" smtClean="0">
                <a:latin typeface="+mj-lt"/>
              </a:rPr>
              <a:t>.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/>
              <a:t>e.g., 25 </a:t>
            </a:r>
            <a:r>
              <a:rPr lang="en-US" sz="2200" dirty="0" err="1" smtClean="0"/>
              <a:t>kPa</a:t>
            </a:r>
            <a:r>
              <a:rPr lang="en-US" sz="2200" dirty="0"/>
              <a:t>-</a:t>
            </a:r>
            <a:r>
              <a:rPr lang="en-US" sz="2200" dirty="0" smtClean="0"/>
              <a:t>gage</a:t>
            </a:r>
            <a:endParaRPr lang="en-US" sz="2200" dirty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4572000" y="4077072"/>
            <a:ext cx="244827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002037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223404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3203848" y="44624"/>
            <a:ext cx="2232248" cy="613656"/>
            <a:chOff x="3203848" y="119818"/>
            <a:chExt cx="2232248" cy="572878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1320" y="119818"/>
              <a:ext cx="874776" cy="572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3203848" y="294275"/>
              <a:ext cx="1872208" cy="3331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b="1" cap="all" dirty="0" smtClean="0">
                  <a:ln w="0"/>
                  <a:solidFill>
                    <a:srgbClr val="FF0000"/>
                  </a:solidFill>
                  <a:effectLst>
                    <a:reflection blurRad="12700" stA="50000" endPos="50000" dist="5000" dir="5400000" sy="-100000" rotWithShape="0"/>
                  </a:effectLst>
                </a:rPr>
                <a:t>Note</a:t>
              </a:r>
              <a:endParaRPr lang="en-US" b="1" cap="all" spc="0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82489" y="614298"/>
            <a:ext cx="849802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/>
            <a:r>
              <a:rPr lang="en-US" sz="2200" dirty="0" smtClean="0">
                <a:latin typeface="+mj-lt"/>
              </a:rPr>
              <a:t>To distinguish absolute and gage pressures, a letter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g</a:t>
            </a:r>
            <a:r>
              <a:rPr lang="en-US" sz="2200" dirty="0" smtClean="0">
                <a:latin typeface="+mj-lt"/>
              </a:rPr>
              <a:t> is used, e.g.:</a:t>
            </a:r>
          </a:p>
          <a:p>
            <a:pPr algn="just" rtl="0"/>
            <a:r>
              <a:rPr lang="en-US" sz="2200" dirty="0">
                <a:latin typeface="+mj-lt"/>
              </a:rPr>
              <a:t>25 </a:t>
            </a:r>
            <a:r>
              <a:rPr lang="en-US" sz="2200" dirty="0" err="1" smtClean="0">
                <a:latin typeface="+mj-lt"/>
              </a:rPr>
              <a:t>kPag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 measured with respect to 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sym typeface="Wingdings" panose="05000000000000000000" pitchFamily="2" charset="2"/>
              </a:rPr>
              <a:t>atmosphere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</a:p>
          <a:p>
            <a:pPr algn="just" rtl="0"/>
            <a:r>
              <a:rPr lang="en-US" sz="2200" dirty="0" smtClean="0">
                <a:latin typeface="+mj-lt"/>
                <a:sym typeface="Wingdings" panose="05000000000000000000" pitchFamily="2" charset="2"/>
              </a:rPr>
              <a:t>25 </a:t>
            </a:r>
            <a:r>
              <a:rPr lang="en-US" sz="2200" dirty="0" err="1" smtClean="0">
                <a:latin typeface="+mj-lt"/>
                <a:sym typeface="Wingdings" panose="05000000000000000000" pitchFamily="2" charset="2"/>
              </a:rPr>
              <a:t>kPa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    measured with respect to </a:t>
            </a:r>
            <a:r>
              <a:rPr lang="en-US" sz="22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sym typeface="Wingdings" panose="05000000000000000000" pitchFamily="2" charset="2"/>
              </a:rPr>
              <a:t>zero absolute</a:t>
            </a:r>
            <a:r>
              <a:rPr lang="en-US" sz="2200" dirty="0" smtClean="0">
                <a:latin typeface="+mj-lt"/>
                <a:sym typeface="Wingdings" panose="05000000000000000000" pitchFamily="2" charset="2"/>
              </a:rPr>
              <a:t>.</a:t>
            </a:r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solidFill>
                <a:srgbClr val="7030A0"/>
              </a:solidFill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9552" y="44624"/>
            <a:ext cx="7848872" cy="1656184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6086475" cy="4866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418767" y="1948770"/>
            <a:ext cx="21624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pressure at point 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A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11812" y="4255916"/>
            <a:ext cx="1552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pressure at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07504" y="2034864"/>
                <a:ext cx="2808312" cy="4896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rtl="0"/>
                <a:r>
                  <a:rPr lang="en-US" sz="2200" dirty="0" smtClean="0">
                    <a:latin typeface="+mj-lt"/>
                  </a:rPr>
                  <a:t>From the figure, it can be concluded:</a:t>
                </a:r>
              </a:p>
              <a:p>
                <a:pPr algn="just" rtl="0"/>
                <a:endParaRPr lang="en-US" sz="2200" dirty="0">
                  <a:latin typeface="+mj-lt"/>
                </a:endParaRPr>
              </a:p>
              <a:p>
                <a:pPr algn="ctr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𝑎𝑏𝑠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𝑔𝑎𝑔𝑒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+mj-lt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𝑎𝑡𝑚</m:t>
                        </m:r>
                      </m:sub>
                    </m:sSub>
                  </m:oMath>
                </a14:m>
                <a:endParaRPr lang="en-US" sz="2200" dirty="0" smtClean="0">
                  <a:latin typeface="+mj-lt"/>
                </a:endParaRPr>
              </a:p>
              <a:p>
                <a:pPr algn="ctr" rtl="0"/>
                <a:endParaRPr lang="en-US" sz="2200" dirty="0" smtClean="0">
                  <a:latin typeface="+mj-lt"/>
                </a:endParaRPr>
              </a:p>
              <a:p>
                <a:pPr algn="ctr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𝑎𝑏𝑠</m:t>
                        </m:r>
                      </m:sub>
                    </m:sSub>
                    <m:r>
                      <a:rPr lang="en-US" sz="22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𝑎𝑡𝑚</m:t>
                        </m:r>
                      </m:sub>
                    </m:sSub>
                  </m:oMath>
                </a14:m>
                <a:r>
                  <a:rPr lang="en-US" sz="2200" dirty="0">
                    <a:latin typeface="+mj-lt"/>
                  </a:rPr>
                  <a:t> </a:t>
                </a:r>
                <a:r>
                  <a:rPr lang="en-US" sz="2200" dirty="0" smtClean="0">
                    <a:latin typeface="+mj-lt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𝑣𝑎𝑐</m:t>
                        </m:r>
                      </m:sub>
                    </m:sSub>
                  </m:oMath>
                </a14:m>
                <a:endParaRPr lang="en-US" sz="2200" dirty="0" smtClean="0">
                  <a:latin typeface="+mj-lt"/>
                </a:endParaRPr>
              </a:p>
              <a:p>
                <a:pPr algn="ctr" rtl="0"/>
                <a:endParaRPr lang="en-US" sz="2200" dirty="0">
                  <a:latin typeface="+mj-lt"/>
                </a:endParaRPr>
              </a:p>
              <a:p>
                <a:pPr algn="ctr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200" b="0" i="1" smtClean="0">
                              <a:latin typeface="Cambria Math"/>
                            </a:rPr>
                            <m:t>𝑣𝑎𝑐</m:t>
                          </m:r>
                        </m:sub>
                      </m:sSub>
                      <m:r>
                        <a:rPr lang="en-US" sz="2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0" i="1" smtClean="0">
                              <a:latin typeface="Cambria Math"/>
                            </a:rPr>
                            <m:t>− </m:t>
                          </m:r>
                          <m:r>
                            <a:rPr lang="en-US" sz="22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200" i="1">
                              <a:latin typeface="Cambria Math"/>
                            </a:rPr>
                            <m:t>𝑔𝑎𝑔𝑒</m:t>
                          </m:r>
                        </m:sub>
                      </m:sSub>
                    </m:oMath>
                  </m:oMathPara>
                </a14:m>
                <a:endParaRPr lang="en-US" sz="2200" dirty="0">
                  <a:latin typeface="+mj-lt"/>
                </a:endParaRPr>
              </a:p>
              <a:p>
                <a:pPr algn="just" rtl="0"/>
                <a:endParaRPr lang="en-US" sz="2200" dirty="0" smtClean="0"/>
              </a:p>
              <a:p>
                <a:pPr algn="ctr" rtl="0"/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𝑎𝑡𝑚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+mj-lt"/>
                  </a:rPr>
                  <a:t> = 101.3 </a:t>
                </a:r>
                <a:r>
                  <a:rPr lang="en-US" sz="2200" dirty="0" err="1" smtClean="0">
                    <a:latin typeface="+mj-lt"/>
                  </a:rPr>
                  <a:t>kPa</a:t>
                </a:r>
                <a:endParaRPr lang="en-US" sz="2200" dirty="0" smtClean="0">
                  <a:latin typeface="+mj-lt"/>
                </a:endParaRPr>
              </a:p>
              <a:p>
                <a:pPr algn="ctr" rtl="0"/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at sea level</a:t>
                </a:r>
              </a:p>
              <a:p>
                <a:pPr algn="ctr" rtl="0"/>
                <a:endParaRPr lang="en-US" sz="2200" dirty="0">
                  <a:latin typeface="+mj-lt"/>
                </a:endParaRPr>
              </a:p>
              <a:p>
                <a:pPr algn="ctr" rtl="0"/>
                <a:r>
                  <a:rPr lang="en-US" sz="2200" dirty="0" smtClean="0">
                    <a:latin typeface="+mj-lt"/>
                  </a:rPr>
                  <a:t>Max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𝑣𝑎𝑐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+mj-lt"/>
                  </a:rPr>
                  <a:t> = - </a:t>
                </a:r>
                <a:r>
                  <a:rPr lang="en-US" sz="2200" dirty="0">
                    <a:latin typeface="+mj-lt"/>
                  </a:rPr>
                  <a:t>101.3 </a:t>
                </a:r>
                <a:r>
                  <a:rPr lang="en-US" sz="2200" dirty="0" err="1">
                    <a:latin typeface="+mj-lt"/>
                  </a:rPr>
                  <a:t>kPa</a:t>
                </a:r>
                <a:endParaRPr lang="en-US" sz="2200" dirty="0">
                  <a:latin typeface="+mj-lt"/>
                </a:endParaRPr>
              </a:p>
              <a:p>
                <a:pPr algn="just" rtl="0"/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034864"/>
                <a:ext cx="2808312" cy="4896084"/>
              </a:xfrm>
              <a:prstGeom prst="rect">
                <a:avLst/>
              </a:prstGeom>
              <a:blipFill rotWithShape="1">
                <a:blip r:embed="rId9"/>
                <a:stretch>
                  <a:fillRect l="-2826" t="-747" r="-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119475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b="1" dirty="0" smtClean="0">
                <a:latin typeface="+mj-lt"/>
              </a:rPr>
              <a:t>Hydrostatic pressure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Hydrostatic pressure is the pressure a fluid exerts on an immersed object or on container walls.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Hydrostatic pressure in a stationary and  incompressible fluids behaves according to the following characteristics: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a. Pressure at a point has the same magnitude in all directions (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Pascal’s law</a:t>
            </a:r>
            <a:r>
              <a:rPr lang="en-US" sz="2200" dirty="0" smtClean="0">
                <a:latin typeface="+mj-lt"/>
              </a:rPr>
              <a:t>).</a:t>
            </a: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b. Pressure is always normal to a surface, regardless of the surface’s shape or orientation.</a:t>
            </a: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899592" y="3419475"/>
            <a:ext cx="3686696" cy="2097757"/>
            <a:chOff x="899592" y="3419475"/>
            <a:chExt cx="3686696" cy="2097757"/>
          </a:xfrm>
        </p:grpSpPr>
        <p:grpSp>
          <p:nvGrpSpPr>
            <p:cNvPr id="37" name="Group 36"/>
            <p:cNvGrpSpPr/>
            <p:nvPr/>
          </p:nvGrpSpPr>
          <p:grpSpPr>
            <a:xfrm>
              <a:off x="899592" y="3419475"/>
              <a:ext cx="3686696" cy="2097757"/>
              <a:chOff x="899592" y="3419475"/>
              <a:chExt cx="3686696" cy="2097757"/>
            </a:xfrm>
          </p:grpSpPr>
          <p:pic>
            <p:nvPicPr>
              <p:cNvPr id="3" name="viscosity oils.mp4">
                <a:hlinkClick r:id="" action="ppaction://media"/>
              </p:cNvPr>
              <p:cNvPicPr>
                <a:picLocks noChangeAspect="1"/>
              </p:cNvPicPr>
              <p:nvPr>
                <a:videoFile r:link="rId2"/>
                <p:extLst>
                  <p:ext uri="{DAA4B4D4-6D71-4841-9C94-3DE7FCFB9230}">
                    <p14:media xmlns:p14="http://schemas.microsoft.com/office/powerpoint/2010/main" r:embed="rId1"/>
                  </p:ext>
                </p:extLst>
              </p:nvPr>
            </p:nvPicPr>
            <p:blipFill>
              <a:blip r:embed="rId6"/>
              <a:stretch>
                <a:fillRect/>
              </a:stretch>
            </p:blipFill>
            <p:spPr>
              <a:xfrm>
                <a:off x="4557713" y="3419475"/>
                <a:ext cx="28575" cy="19050"/>
              </a:xfrm>
              <a:prstGeom prst="rect">
                <a:avLst/>
              </a:prstGeom>
            </p:spPr>
          </p:pic>
          <p:grpSp>
            <p:nvGrpSpPr>
              <p:cNvPr id="25" name="Group 24"/>
              <p:cNvGrpSpPr/>
              <p:nvPr/>
            </p:nvGrpSpPr>
            <p:grpSpPr>
              <a:xfrm>
                <a:off x="899592" y="4221088"/>
                <a:ext cx="1368152" cy="1296144"/>
                <a:chOff x="5940152" y="4437112"/>
                <a:chExt cx="1368152" cy="1296144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5940152" y="4437112"/>
                  <a:ext cx="0" cy="1296144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24" name="Group 23"/>
                <p:cNvGrpSpPr/>
                <p:nvPr/>
              </p:nvGrpSpPr>
              <p:grpSpPr>
                <a:xfrm>
                  <a:off x="5940152" y="4437112"/>
                  <a:ext cx="1368152" cy="1296144"/>
                  <a:chOff x="5940152" y="4437112"/>
                  <a:chExt cx="1368152" cy="1296144"/>
                </a:xfrm>
              </p:grpSpPr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7308304" y="4437112"/>
                    <a:ext cx="0" cy="1296144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5940152" y="5733256"/>
                    <a:ext cx="1368152" cy="0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7" name="Straight Connector 26"/>
              <p:cNvCxnSpPr/>
              <p:nvPr/>
            </p:nvCxnSpPr>
            <p:spPr>
              <a:xfrm>
                <a:off x="899592" y="4365104"/>
                <a:ext cx="136815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403648" y="4437112"/>
                <a:ext cx="28803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475656" y="4509120"/>
                <a:ext cx="14401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1547664" y="4653136"/>
                <a:ext cx="0" cy="64807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1579349" y="4725144"/>
                  <a:ext cx="616387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smtClean="0">
                                <a:latin typeface="Cambria Math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200" b="1" i="1" smtClean="0">
                                <a:latin typeface="Cambria Math"/>
                              </a:rPr>
                              <m:t>𝒘</m:t>
                            </m:r>
                          </m:sub>
                        </m:sSub>
                      </m:oMath>
                    </m:oMathPara>
                  </a14:m>
                  <a:endParaRPr lang="en-US" sz="2200" b="1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9349" y="4725144"/>
                  <a:ext cx="616387" cy="43088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8" name="Group 57"/>
          <p:cNvGrpSpPr/>
          <p:nvPr/>
        </p:nvGrpSpPr>
        <p:grpSpPr>
          <a:xfrm>
            <a:off x="3635896" y="3428999"/>
            <a:ext cx="3686696" cy="2304257"/>
            <a:chOff x="3837632" y="3356992"/>
            <a:chExt cx="3686696" cy="2304257"/>
          </a:xfrm>
        </p:grpSpPr>
        <p:grpSp>
          <p:nvGrpSpPr>
            <p:cNvPr id="41" name="Group 40"/>
            <p:cNvGrpSpPr/>
            <p:nvPr/>
          </p:nvGrpSpPr>
          <p:grpSpPr>
            <a:xfrm>
              <a:off x="3837632" y="3356992"/>
              <a:ext cx="3686696" cy="2304256"/>
              <a:chOff x="899592" y="3419475"/>
              <a:chExt cx="3686696" cy="2304256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899592" y="3419475"/>
                <a:ext cx="3686696" cy="2304256"/>
                <a:chOff x="899592" y="3419475"/>
                <a:chExt cx="3686696" cy="2304256"/>
              </a:xfrm>
            </p:grpSpPr>
            <p:pic>
              <p:nvPicPr>
                <p:cNvPr id="44" name="viscosity oils.mp4">
                  <a:hlinkClick r:id="" action="ppaction://media"/>
                </p:cNvPr>
                <p:cNvPicPr>
                  <a:picLocks noChangeAspect="1"/>
                </p:cNvPicPr>
                <p:nvPr>
                  <a:videoFile r:link="rId2"/>
                  <p:extLst>
                    <p:ext uri="{DAA4B4D4-6D71-4841-9C94-3DE7FCFB9230}">
                      <p14:media xmlns:p14="http://schemas.microsoft.com/office/powerpoint/2010/main" r:embed="rId1"/>
                    </p:ext>
                  </p:extLst>
                </p:nvPr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557713" y="3419475"/>
                  <a:ext cx="28575" cy="19050"/>
                </a:xfrm>
                <a:prstGeom prst="rect">
                  <a:avLst/>
                </a:prstGeom>
              </p:spPr>
            </p:pic>
            <p:grpSp>
              <p:nvGrpSpPr>
                <p:cNvPr id="45" name="Group 44"/>
                <p:cNvGrpSpPr/>
                <p:nvPr/>
              </p:nvGrpSpPr>
              <p:grpSpPr>
                <a:xfrm>
                  <a:off x="899592" y="4221088"/>
                  <a:ext cx="1368152" cy="1502643"/>
                  <a:chOff x="5940152" y="4437112"/>
                  <a:chExt cx="1368152" cy="1502643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5940152" y="4437112"/>
                    <a:ext cx="0" cy="998587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5940152" y="4437112"/>
                    <a:ext cx="1368152" cy="1502643"/>
                    <a:chOff x="5940152" y="4437112"/>
                    <a:chExt cx="1368152" cy="1502643"/>
                  </a:xfrm>
                </p:grpSpPr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7308304" y="4437112"/>
                      <a:ext cx="0" cy="1296144"/>
                    </a:xfrm>
                    <a:prstGeom prst="line">
                      <a:avLst/>
                    </a:prstGeom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/>
                    <p:cNvCxnSpPr/>
                    <p:nvPr/>
                  </p:nvCxnSpPr>
                  <p:spPr>
                    <a:xfrm>
                      <a:off x="5940152" y="5434538"/>
                      <a:ext cx="1094408" cy="505217"/>
                    </a:xfrm>
                    <a:prstGeom prst="line">
                      <a:avLst/>
                    </a:prstGeom>
                  </p:spPr>
                  <p:style>
                    <a:lnRef idx="3">
                      <a:schemeClr val="dk1"/>
                    </a:lnRef>
                    <a:fillRef idx="0">
                      <a:schemeClr val="dk1"/>
                    </a:fillRef>
                    <a:effectRef idx="2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899592" y="4365104"/>
                  <a:ext cx="1368152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1403648" y="4437112"/>
                  <a:ext cx="288032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1475656" y="4509120"/>
                  <a:ext cx="144016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 flipH="1">
                  <a:off x="1475656" y="4653136"/>
                  <a:ext cx="345754" cy="63854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1579349" y="4788789"/>
                    <a:ext cx="616387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1" i="1" smtClean="0">
                                  <a:latin typeface="Cambria Math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200" b="1" i="1" smtClean="0">
                                  <a:latin typeface="Cambria Math"/>
                                </a:rPr>
                                <m:t>𝒘</m:t>
                              </m:r>
                            </m:sub>
                          </m:sSub>
                        </m:oMath>
                      </m:oMathPara>
                    </a14:m>
                    <a:endParaRPr lang="en-US" sz="2200" b="1" dirty="0">
                      <a:latin typeface="+mj-lt"/>
                    </a:endParaRPr>
                  </a:p>
                </p:txBody>
              </p:sp>
            </mc:Choice>
            <mc:Fallback xmlns="">
              <p:sp>
                <p:nvSpPr>
                  <p:cNvPr id="43" name="TextBox 4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79349" y="4788789"/>
                    <a:ext cx="616387" cy="430887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55" name="Straight Connector 54"/>
            <p:cNvCxnSpPr/>
            <p:nvPr/>
          </p:nvCxnSpPr>
          <p:spPr>
            <a:xfrm flipV="1">
              <a:off x="4932040" y="5454749"/>
              <a:ext cx="273744" cy="2065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 rot="19308718">
            <a:off x="5698272" y="3003640"/>
            <a:ext cx="4241951" cy="2097757"/>
            <a:chOff x="344337" y="3419475"/>
            <a:chExt cx="4241951" cy="2097757"/>
          </a:xfrm>
        </p:grpSpPr>
        <p:pic>
          <p:nvPicPr>
            <p:cNvPr id="64" name="viscosity oils.mp4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4557713" y="3419475"/>
              <a:ext cx="28575" cy="19050"/>
            </a:xfrm>
            <a:prstGeom prst="rect">
              <a:avLst/>
            </a:prstGeom>
          </p:spPr>
        </p:pic>
        <p:grpSp>
          <p:nvGrpSpPr>
            <p:cNvPr id="65" name="Group 64"/>
            <p:cNvGrpSpPr/>
            <p:nvPr/>
          </p:nvGrpSpPr>
          <p:grpSpPr>
            <a:xfrm>
              <a:off x="344337" y="3998747"/>
              <a:ext cx="1923407" cy="1518485"/>
              <a:chOff x="5384897" y="4214771"/>
              <a:chExt cx="1923407" cy="1518485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 rot="2291282">
                <a:off x="5384897" y="4214771"/>
                <a:ext cx="1080901" cy="132627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1" name="Group 70"/>
              <p:cNvGrpSpPr/>
              <p:nvPr/>
            </p:nvGrpSpPr>
            <p:grpSpPr>
              <a:xfrm>
                <a:off x="5940152" y="4437112"/>
                <a:ext cx="1368152" cy="1296144"/>
                <a:chOff x="5940152" y="4437112"/>
                <a:chExt cx="1368152" cy="1296144"/>
              </a:xfrm>
            </p:grpSpPr>
            <p:cxnSp>
              <p:nvCxnSpPr>
                <p:cNvPr id="72" name="Straight Connector 71"/>
                <p:cNvCxnSpPr/>
                <p:nvPr/>
              </p:nvCxnSpPr>
              <p:spPr>
                <a:xfrm>
                  <a:off x="7308304" y="4437112"/>
                  <a:ext cx="0" cy="1296144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5940152" y="5733256"/>
                  <a:ext cx="1368152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79" name="Straight Connector 78"/>
          <p:cNvCxnSpPr/>
          <p:nvPr/>
        </p:nvCxnSpPr>
        <p:spPr>
          <a:xfrm>
            <a:off x="7164288" y="4797152"/>
            <a:ext cx="288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372200" y="4725144"/>
            <a:ext cx="1696898" cy="9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7236296" y="4869160"/>
            <a:ext cx="1440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7122183" y="4999067"/>
            <a:ext cx="372242" cy="4394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/>
              <p:cNvSpPr txBox="1"/>
              <p:nvPr/>
            </p:nvSpPr>
            <p:spPr>
              <a:xfrm>
                <a:off x="7339989" y="4942329"/>
                <a:ext cx="616387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200" b="1" i="1" smtClean="0"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en-US" sz="2200" b="1" i="1" smtClean="0">
                              <a:latin typeface="Cambria Math"/>
                            </a:rPr>
                            <m:t>𝒘</m:t>
                          </m:r>
                        </m:sub>
                      </m:sSub>
                    </m:oMath>
                  </m:oMathPara>
                </a14:m>
                <a:endParaRPr lang="en-US" sz="22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9989" y="4942329"/>
                <a:ext cx="616387" cy="43088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9034331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video>
              <p:cMediaNode vol="80000" mute="1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 mute="1">
                <p:cTn id="3" fill="hold" display="0">
                  <p:stCondLst>
                    <p:cond delay="indefinite"/>
                  </p:stCondLst>
                </p:cTn>
                <p:tgtEl>
                  <p:spTgt spid="44"/>
                </p:tgtEl>
              </p:cMediaNode>
            </p:video>
            <p:video>
              <p:cMediaNode vol="80000" mute="1">
                <p:cTn id="4" fill="hold" display="0">
                  <p:stCondLst>
                    <p:cond delay="indefinite"/>
                  </p:stCondLst>
                </p:cTn>
                <p:tgtEl>
                  <p:spTgt spid="6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260648"/>
            <a:ext cx="892899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c. Pressure is independent of an </a:t>
            </a:r>
            <a:r>
              <a:rPr lang="en-US" sz="2200" b="1" u="sng" dirty="0" smtClean="0">
                <a:solidFill>
                  <a:srgbClr val="FF0000"/>
                </a:solidFill>
                <a:latin typeface="+mj-lt"/>
              </a:rPr>
              <a:t>object’s area and size</a:t>
            </a:r>
            <a:r>
              <a:rPr lang="en-US" sz="2200" dirty="0" smtClean="0">
                <a:latin typeface="+mj-lt"/>
              </a:rPr>
              <a:t>, and of the </a:t>
            </a:r>
            <a:r>
              <a:rPr lang="en-US" sz="2200" b="1" u="sng" dirty="0" smtClean="0">
                <a:solidFill>
                  <a:srgbClr val="FF0000"/>
                </a:solidFill>
                <a:latin typeface="+mj-lt"/>
              </a:rPr>
              <a:t>weight or mass of water</a:t>
            </a:r>
            <a:r>
              <a:rPr lang="en-US" sz="2200" dirty="0" smtClean="0">
                <a:latin typeface="+mj-lt"/>
              </a:rPr>
              <a:t> above the object. The figure below illustrates the hydrostatic paradox.</a:t>
            </a: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1475656" y="1340769"/>
            <a:ext cx="6192688" cy="3168351"/>
            <a:chOff x="3676404" y="3468985"/>
            <a:chExt cx="4657725" cy="2800350"/>
          </a:xfrm>
        </p:grpSpPr>
        <p:pic>
          <p:nvPicPr>
            <p:cNvPr id="5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6404" y="3468985"/>
              <a:ext cx="4657725" cy="280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TextBox 56"/>
            <p:cNvSpPr txBox="1"/>
            <p:nvPr/>
          </p:nvSpPr>
          <p:spPr>
            <a:xfrm>
              <a:off x="4311548" y="3532946"/>
              <a:ext cx="24469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+mj-lt"/>
                </a:rPr>
                <a:t>atmospheric pressure</a:t>
              </a:r>
              <a:endParaRPr lang="en-US" sz="2000" dirty="0">
                <a:latin typeface="+mj-lt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910699" y="4552657"/>
              <a:ext cx="245316" cy="3345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h</a:t>
              </a:r>
              <a:endParaRPr lang="en-US" sz="2400" dirty="0">
                <a:latin typeface="+mj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07504" y="4571543"/>
                <a:ext cx="5616624" cy="2262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200" dirty="0"/>
                  <a:t>Pressure is a function of </a:t>
                </a:r>
                <a:r>
                  <a:rPr lang="en-US" sz="2200" b="1" u="sng" dirty="0">
                    <a:solidFill>
                      <a:srgbClr val="FF0000"/>
                    </a:solidFill>
                  </a:rPr>
                  <a:t>vertical depth </a:t>
                </a:r>
                <a:r>
                  <a:rPr lang="en-US" sz="2200" dirty="0"/>
                  <a:t>and </a:t>
                </a:r>
                <a:r>
                  <a:rPr lang="en-US" sz="2200" b="1" u="sng" dirty="0">
                    <a:solidFill>
                      <a:srgbClr val="FF0000"/>
                    </a:solidFill>
                  </a:rPr>
                  <a:t>density</a:t>
                </a:r>
                <a:r>
                  <a:rPr lang="en-US" sz="2200" dirty="0"/>
                  <a:t> only.</a:t>
                </a:r>
              </a:p>
              <a:p>
                <a:pPr algn="ctr" rtl="0">
                  <a:spcAft>
                    <a:spcPts val="1800"/>
                  </a:spcAft>
                </a:pP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𝑃</m:t>
                    </m:r>
                    <m:r>
                      <a:rPr lang="en-US" sz="2200" i="1">
                        <a:latin typeface="Cambria Math"/>
                      </a:rPr>
                      <m:t>=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𝑔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h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= 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h</m:t>
                    </m:r>
                  </m:oMath>
                </a14:m>
                <a:r>
                  <a:rPr lang="en-US" sz="2200" dirty="0"/>
                  <a:t> </a:t>
                </a:r>
                <a:r>
                  <a:rPr lang="en-US" sz="2600" b="1" dirty="0">
                    <a:solidFill>
                      <a:srgbClr val="7030A0"/>
                    </a:solidFill>
                  </a:rPr>
                  <a:t>Prove?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/>
                  <a:t>d. If density is constant, pressure will vary linearly with vertical depth</a:t>
                </a:r>
                <a:r>
                  <a:rPr lang="en-US" sz="2200" dirty="0" smtClean="0"/>
                  <a:t>.</a:t>
                </a:r>
                <a:endParaRPr lang="en-US" sz="2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571543"/>
                <a:ext cx="5616624" cy="2262158"/>
              </a:xfrm>
              <a:prstGeom prst="rect">
                <a:avLst/>
              </a:prstGeom>
              <a:blipFill rotWithShape="1">
                <a:blip r:embed="rId5"/>
                <a:stretch>
                  <a:fillRect l="-1412" t="-1617" r="-1412" b="-2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/>
          <p:cNvGrpSpPr/>
          <p:nvPr/>
        </p:nvGrpSpPr>
        <p:grpSpPr>
          <a:xfrm>
            <a:off x="5868144" y="4437112"/>
            <a:ext cx="3096344" cy="2456403"/>
            <a:chOff x="5940152" y="4075330"/>
            <a:chExt cx="3096344" cy="2456403"/>
          </a:xfrm>
        </p:grpSpPr>
        <p:grpSp>
          <p:nvGrpSpPr>
            <p:cNvPr id="61" name="Group 60"/>
            <p:cNvGrpSpPr/>
            <p:nvPr/>
          </p:nvGrpSpPr>
          <p:grpSpPr>
            <a:xfrm>
              <a:off x="6166856" y="4075330"/>
              <a:ext cx="2736304" cy="607568"/>
              <a:chOff x="6022840" y="4075330"/>
              <a:chExt cx="2736304" cy="607568"/>
            </a:xfrm>
          </p:grpSpPr>
          <p:pic>
            <p:nvPicPr>
              <p:cNvPr id="67" name="Picture 2" descr="Image result for interesting info pics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9024" y="4075330"/>
                <a:ext cx="1080120" cy="6075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8" name="Rectangle 67"/>
              <p:cNvSpPr/>
              <p:nvPr/>
            </p:nvSpPr>
            <p:spPr>
              <a:xfrm>
                <a:off x="6022840" y="4258656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>
                    <a:rot lat="0" lon="0" rev="0"/>
                  </a:camera>
                  <a:lightRig rig="contrasting" dir="t">
                    <a:rot lat="0" lon="0" rev="4500000"/>
                  </a:lightRig>
                </a:scene3d>
                <a:sp3d contourW="6350" prstMaterial="metal">
                  <a:bevelT w="127000" h="31750" prst="relaxedInset"/>
                  <a:contourClr>
                    <a:schemeClr val="accent1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b="1" cap="all" spc="0" dirty="0" smtClean="0">
                    <a:ln w="0"/>
                    <a:solidFill>
                      <a:srgbClr val="FF0000"/>
                    </a:solidFill>
                    <a:effectLst>
                      <a:reflection blurRad="12700" stA="50000" endPos="50000" dist="5000" dir="5400000" sy="-100000" rotWithShape="0"/>
                    </a:effectLst>
                  </a:rPr>
                  <a:t>interesting</a:t>
                </a:r>
                <a:endParaRPr lang="en-US" b="1" cap="all" spc="0" dirty="0">
                  <a:ln w="0"/>
                  <a:solidFill>
                    <a:srgbClr val="FF0000"/>
                  </a:solidFill>
                  <a:effectLst>
                    <a:reflection blurRad="12700" stA="50000" endPos="50000" dist="5000" dir="5400000" sy="-100000" rotWithShape="0"/>
                  </a:effectLst>
                </a:endParaRPr>
              </a:p>
            </p:txBody>
          </p:sp>
        </p:grpSp>
        <p:sp>
          <p:nvSpPr>
            <p:cNvPr id="63" name="Rectangle 62"/>
            <p:cNvSpPr/>
            <p:nvPr/>
          </p:nvSpPr>
          <p:spPr>
            <a:xfrm>
              <a:off x="5940152" y="4075330"/>
              <a:ext cx="3096344" cy="2088232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015555" y="4715851"/>
              <a:ext cx="295961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0"/>
              <a:r>
                <a:rPr lang="en-US" sz="2100" dirty="0" smtClean="0">
                  <a:latin typeface="+mj-lt"/>
                </a:rPr>
                <a:t>As </a:t>
              </a:r>
              <a:r>
                <a:rPr lang="en-US" sz="2100" dirty="0" err="1" smtClean="0">
                  <a:latin typeface="+mj-lt"/>
                </a:rPr>
                <a:t>P</a:t>
              </a:r>
              <a:r>
                <a:rPr lang="en-US" sz="1600" dirty="0" err="1" smtClean="0">
                  <a:latin typeface="+mj-lt"/>
                </a:rPr>
                <a:t>atm</a:t>
              </a:r>
              <a:r>
                <a:rPr lang="en-US" sz="2100" dirty="0" smtClean="0">
                  <a:latin typeface="+mj-lt"/>
                </a:rPr>
                <a:t> = 101.3 </a:t>
              </a:r>
              <a:r>
                <a:rPr lang="en-US" sz="2100" dirty="0" err="1" smtClean="0">
                  <a:latin typeface="+mj-lt"/>
                </a:rPr>
                <a:t>kPa</a:t>
              </a:r>
              <a:r>
                <a:rPr lang="en-US" sz="2100" dirty="0" smtClean="0">
                  <a:latin typeface="+mj-lt"/>
                </a:rPr>
                <a:t>, there are</a:t>
              </a:r>
              <a:r>
                <a:rPr lang="en-US" sz="2100" dirty="0">
                  <a:latin typeface="+mj-lt"/>
                </a:rPr>
                <a:t> </a:t>
              </a:r>
              <a:r>
                <a:rPr lang="en-US" sz="2100" dirty="0" smtClean="0">
                  <a:latin typeface="+mj-lt"/>
                </a:rPr>
                <a:t>10.33 meters of </a:t>
              </a:r>
              <a:r>
                <a:rPr lang="en-US" sz="2100" dirty="0"/>
                <a:t>water </a:t>
              </a:r>
              <a:r>
                <a:rPr lang="en-US" sz="2100" dirty="0" smtClean="0">
                  <a:latin typeface="+mj-lt"/>
                </a:rPr>
                <a:t>column above us.</a:t>
              </a:r>
            </a:p>
            <a:p>
              <a:pPr algn="ctr" rtl="0"/>
              <a:r>
                <a:rPr lang="en-US" sz="2800" b="1" dirty="0" smtClean="0">
                  <a:solidFill>
                    <a:srgbClr val="7030A0"/>
                  </a:solidFill>
                  <a:latin typeface="+mj-lt"/>
                </a:rPr>
                <a:t>…... How?</a:t>
              </a:r>
              <a:endParaRPr lang="en-US" sz="2800" b="1" dirty="0">
                <a:solidFill>
                  <a:srgbClr val="7030A0"/>
                </a:solidFill>
                <a:latin typeface="+mj-lt"/>
              </a:endParaRPr>
            </a:p>
            <a:p>
              <a:pPr algn="just" rtl="0"/>
              <a:endParaRPr lang="en-US" sz="2100" dirty="0" smtClean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7798291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>
          <p:childTnLst>
            <p:par>
              <p:cTn id="2"/>
            </p:par>
            <p:par>
              <p:cTn id="3"/>
            </p:par>
            <p:par>
              <p:cTn id="4"/>
            </p:par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(1)</a:t>
            </a:r>
          </a:p>
          <a:p>
            <a:pPr algn="just" rtl="0"/>
            <a:r>
              <a:rPr lang="en-US" sz="2200" dirty="0" smtClean="0">
                <a:latin typeface="+mj-lt"/>
              </a:rPr>
              <a:t>Find </a:t>
            </a:r>
            <a:r>
              <a:rPr lang="en-US" sz="2200" dirty="0">
                <a:latin typeface="+mj-lt"/>
              </a:rPr>
              <a:t>pressure and absolute pressure at points A, B, C, and D for the figure below.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148064" y="1308163"/>
            <a:ext cx="3065389" cy="2696901"/>
            <a:chOff x="0" y="0"/>
            <a:chExt cx="1966823" cy="1807672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37499"/>
              <a:ext cx="1966823" cy="1770173"/>
              <a:chOff x="0" y="0"/>
              <a:chExt cx="1966823" cy="1770173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0"/>
                <a:ext cx="1966823" cy="1770173"/>
                <a:chOff x="0" y="0"/>
                <a:chExt cx="1966823" cy="1770173"/>
              </a:xfrm>
            </p:grpSpPr>
            <p:sp>
              <p:nvSpPr>
                <p:cNvPr id="10" name="Text Box 146"/>
                <p:cNvSpPr txBox="1"/>
                <p:nvPr/>
              </p:nvSpPr>
              <p:spPr>
                <a:xfrm>
                  <a:off x="672098" y="1502847"/>
                  <a:ext cx="457094" cy="267326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1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r" rtl="1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US" sz="1600" dirty="0">
                      <a:effectLst/>
                      <a:ea typeface="Calibri"/>
                      <a:cs typeface="Arial"/>
                    </a:rPr>
                    <a:t>4 m</a:t>
                  </a:r>
                </a:p>
              </p:txBody>
            </p:sp>
            <p:grpSp>
              <p:nvGrpSpPr>
                <p:cNvPr id="11" name="Group 10"/>
                <p:cNvGrpSpPr/>
                <p:nvPr/>
              </p:nvGrpSpPr>
              <p:grpSpPr>
                <a:xfrm>
                  <a:off x="0" y="0"/>
                  <a:ext cx="1966823" cy="1759789"/>
                  <a:chOff x="0" y="0"/>
                  <a:chExt cx="1966823" cy="1759789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0" y="0"/>
                    <a:ext cx="1966823" cy="1759789"/>
                    <a:chOff x="0" y="0"/>
                    <a:chExt cx="1966823" cy="1759789"/>
                  </a:xfrm>
                </p:grpSpPr>
                <p:grpSp>
                  <p:nvGrpSpPr>
                    <p:cNvPr id="14" name="Group 13"/>
                    <p:cNvGrpSpPr/>
                    <p:nvPr/>
                  </p:nvGrpSpPr>
                  <p:grpSpPr>
                    <a:xfrm>
                      <a:off x="0" y="0"/>
                      <a:ext cx="1966823" cy="1759789"/>
                      <a:chOff x="0" y="0"/>
                      <a:chExt cx="1966823" cy="1759789"/>
                    </a:xfrm>
                  </p:grpSpPr>
                  <p:cxnSp>
                    <p:nvCxnSpPr>
                      <p:cNvPr id="18" name="Straight Arrow Connector 17"/>
                      <p:cNvCxnSpPr/>
                      <p:nvPr/>
                    </p:nvCxnSpPr>
                    <p:spPr>
                      <a:xfrm>
                        <a:off x="1460558" y="1005426"/>
                        <a:ext cx="0" cy="550295"/>
                      </a:xfrm>
                      <a:prstGeom prst="straightConnector1">
                        <a:avLst/>
                      </a:prstGeom>
                      <a:ln>
                        <a:solidFill>
                          <a:schemeClr val="tx1"/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19" name="Group 18"/>
                      <p:cNvGrpSpPr/>
                      <p:nvPr/>
                    </p:nvGrpSpPr>
                    <p:grpSpPr>
                      <a:xfrm>
                        <a:off x="0" y="0"/>
                        <a:ext cx="1966823" cy="1759789"/>
                        <a:chOff x="0" y="0"/>
                        <a:chExt cx="1966823" cy="1759789"/>
                      </a:xfrm>
                    </p:grpSpPr>
                    <p:grpSp>
                      <p:nvGrpSpPr>
                        <p:cNvPr id="20" name="Group 19"/>
                        <p:cNvGrpSpPr/>
                        <p:nvPr/>
                      </p:nvGrpSpPr>
                      <p:grpSpPr>
                        <a:xfrm>
                          <a:off x="0" y="0"/>
                          <a:ext cx="1966823" cy="1759789"/>
                          <a:chOff x="0" y="0"/>
                          <a:chExt cx="1966823" cy="1759789"/>
                        </a:xfrm>
                      </p:grpSpPr>
                      <p:grpSp>
                        <p:nvGrpSpPr>
                          <p:cNvPr id="22" name="Group 2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1966823" cy="1759789"/>
                            <a:chOff x="0" y="0"/>
                            <a:chExt cx="1966823" cy="1759789"/>
                          </a:xfrm>
                        </p:grpSpPr>
                        <p:grpSp>
                          <p:nvGrpSpPr>
                            <p:cNvPr id="24" name="Group 23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1966823" cy="1759789"/>
                              <a:chOff x="0" y="0"/>
                              <a:chExt cx="1966823" cy="1759789"/>
                            </a:xfrm>
                          </p:grpSpPr>
                          <p:grpSp>
                            <p:nvGrpSpPr>
                              <p:cNvPr id="26" name="Group 2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966823" cy="1759789"/>
                                <a:chOff x="0" y="0"/>
                                <a:chExt cx="1966823" cy="1759789"/>
                              </a:xfrm>
                            </p:grpSpPr>
                            <p:grpSp>
                              <p:nvGrpSpPr>
                                <p:cNvPr id="28" name="Group 27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966823" cy="1759789"/>
                                  <a:chOff x="0" y="0"/>
                                  <a:chExt cx="1966823" cy="1759789"/>
                                </a:xfrm>
                              </p:grpSpPr>
                              <p:cxnSp>
                                <p:nvCxnSpPr>
                                  <p:cNvPr id="30" name="Straight Connector 29"/>
                                  <p:cNvCxnSpPr/>
                                  <p:nvPr/>
                                </p:nvCxnSpPr>
                                <p:spPr>
                                  <a:xfrm>
                                    <a:off x="0" y="0"/>
                                    <a:ext cx="1966823" cy="0"/>
                                  </a:xfrm>
                                  <a:prstGeom prst="line">
                                    <a:avLst/>
                                  </a:prstGeom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sp>
                                <p:nvSpPr>
                                  <p:cNvPr id="31" name="Flowchart: Connector 30"/>
                                  <p:cNvSpPr/>
                                  <p:nvPr/>
                                </p:nvSpPr>
                                <p:spPr>
                                  <a:xfrm>
                                    <a:off x="534838" y="629728"/>
                                    <a:ext cx="51759" cy="45719"/>
                                  </a:xfrm>
                                  <a:prstGeom prst="flowChartConnector">
                                    <a:avLst/>
                                  </a:prstGeom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91440" tIns="45720" rIns="91440" bIns="45720" numCol="1" spcCol="0" rtlCol="1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endParaRPr lang="en-US"/>
                                  </a:p>
                                </p:txBody>
                              </p:sp>
                              <p:sp>
                                <p:nvSpPr>
                                  <p:cNvPr id="32" name="Flowchart: Connector 31"/>
                                  <p:cNvSpPr/>
                                  <p:nvPr/>
                                </p:nvSpPr>
                                <p:spPr>
                                  <a:xfrm>
                                    <a:off x="534838" y="1130060"/>
                                    <a:ext cx="51435" cy="45085"/>
                                  </a:xfrm>
                                  <a:prstGeom prst="flowChartConnector">
                                    <a:avLst/>
                                  </a:prstGeom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91440" tIns="45720" rIns="91440" bIns="45720" numCol="1" spcCol="0" rtlCol="1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endParaRPr lang="en-US"/>
                                  </a:p>
                                </p:txBody>
                              </p:sp>
                              <p:sp>
                                <p:nvSpPr>
                                  <p:cNvPr id="33" name="Flowchart: Connector 32"/>
                                  <p:cNvSpPr/>
                                  <p:nvPr/>
                                </p:nvSpPr>
                                <p:spPr>
                                  <a:xfrm>
                                    <a:off x="1449238" y="1561381"/>
                                    <a:ext cx="51435" cy="45085"/>
                                  </a:xfrm>
                                  <a:prstGeom prst="flowChartConnector">
                                    <a:avLst/>
                                  </a:prstGeom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91440" tIns="45720" rIns="91440" bIns="45720" numCol="1" spcCol="0" rtlCol="1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endParaRPr lang="en-US"/>
                                  </a:p>
                                </p:txBody>
                              </p:sp>
                              <p:sp>
                                <p:nvSpPr>
                                  <p:cNvPr id="34" name="Flowchart: Connector 33"/>
                                  <p:cNvSpPr/>
                                  <p:nvPr/>
                                </p:nvSpPr>
                                <p:spPr>
                                  <a:xfrm>
                                    <a:off x="1440612" y="948906"/>
                                    <a:ext cx="51435" cy="45085"/>
                                  </a:xfrm>
                                  <a:prstGeom prst="flowChartConnector">
                                    <a:avLst/>
                                  </a:prstGeom>
                                  <a:ln>
                                    <a:solidFill>
                                      <a:schemeClr val="tx1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91440" tIns="45720" rIns="91440" bIns="45720" numCol="1" spcCol="0" rtlCol="1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endParaRPr lang="en-US"/>
                                  </a:p>
                                </p:txBody>
                              </p:sp>
                              <p:sp>
                                <p:nvSpPr>
                                  <p:cNvPr id="35" name="Text Box 58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77212" y="515274"/>
                                    <a:ext cx="293143" cy="26741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6350">
                                    <a:noFill/>
                                  </a:ln>
                                  <a:effectLst/>
                                </p:spPr>
                                <p:style>
                                  <a:lnRef idx="0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dk1"/>
                                  </a:fontRef>
                                </p:style>
                                <p:txBody>
                                  <a:bodyPr rot="0" spcFirstLastPara="0" vert="horz" wrap="square" lIns="91440" tIns="45720" rIns="91440" bIns="45720" numCol="1" spcCol="0" rtlCol="1" fromWordArt="0" anchor="t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r" rtl="1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US" sz="1600" dirty="0">
                                        <a:effectLst/>
                                        <a:ea typeface="Calibri"/>
                                        <a:cs typeface="Arial"/>
                                      </a:rPr>
                                      <a:t>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Text Box 59"/>
                                  <p:cNvSpPr txBox="1"/>
                                  <p:nvPr/>
                                </p:nvSpPr>
                                <p:spPr>
                                  <a:xfrm>
                                    <a:off x="231010" y="1046193"/>
                                    <a:ext cx="293143" cy="26741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6350">
                                    <a:noFill/>
                                  </a:ln>
                                  <a:effectLst/>
                                </p:spPr>
                                <p:style>
                                  <a:lnRef idx="0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dk1"/>
                                  </a:fontRef>
                                </p:style>
                                <p:txBody>
                                  <a:bodyPr rot="0" spcFirstLastPara="0" vert="horz" wrap="square" lIns="91440" tIns="45720" rIns="91440" bIns="45720" numCol="1" spcCol="0" rtlCol="1" fromWordArt="0" anchor="t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r" rtl="1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US" sz="1600" dirty="0">
                                        <a:effectLst/>
                                        <a:ea typeface="Calibri"/>
                                        <a:cs typeface="Arial"/>
                                      </a:rPr>
                                      <a:t>B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7" name="Text Box 60"/>
                                  <p:cNvSpPr txBox="1"/>
                                  <p:nvPr/>
                                </p:nvSpPr>
                                <p:spPr>
                                  <a:xfrm>
                                    <a:off x="1475286" y="1492370"/>
                                    <a:ext cx="293143" cy="26741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6350">
                                    <a:noFill/>
                                  </a:ln>
                                  <a:effectLst/>
                                </p:spPr>
                                <p:style>
                                  <a:lnRef idx="0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dk1"/>
                                  </a:fontRef>
                                </p:style>
                                <p:txBody>
                                  <a:bodyPr rot="0" spcFirstLastPara="0" vert="horz" wrap="square" lIns="91440" tIns="45720" rIns="91440" bIns="45720" numCol="1" spcCol="0" rtlCol="1" fromWordArt="0" anchor="t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l" rtl="1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US" sz="1600" dirty="0">
                                        <a:effectLst/>
                                        <a:ea typeface="Calibri"/>
                                        <a:cs typeface="Arial"/>
                                      </a:rPr>
                                      <a:t>C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8" name="Text Box 61"/>
                                  <p:cNvSpPr txBox="1"/>
                                  <p:nvPr/>
                                </p:nvSpPr>
                                <p:spPr>
                                  <a:xfrm>
                                    <a:off x="1473919" y="853132"/>
                                    <a:ext cx="327958" cy="267419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6350">
                                    <a:noFill/>
                                  </a:ln>
                                  <a:effectLst/>
                                </p:spPr>
                                <p:style>
                                  <a:lnRef idx="0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dk1"/>
                                  </a:fontRef>
                                </p:style>
                                <p:txBody>
                                  <a:bodyPr rot="0" spcFirstLastPara="0" vert="horz" wrap="square" lIns="91440" tIns="45720" rIns="91440" bIns="45720" numCol="1" spcCol="0" rtlCol="1" fromWordArt="0" anchor="t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l" rtl="1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US" sz="1600" dirty="0">
                                        <a:effectLst/>
                                        <a:ea typeface="Calibri"/>
                                        <a:cs typeface="Arial"/>
                                      </a:rPr>
                                      <a:t>D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29" name="Straight Arrow Connector 28"/>
                                <p:cNvCxnSpPr/>
                                <p:nvPr/>
                              </p:nvCxnSpPr>
                              <p:spPr>
                                <a:xfrm>
                                  <a:off x="560717" y="8627"/>
                                  <a:ext cx="0" cy="621028"/>
                                </a:xfrm>
                                <a:prstGeom prst="straightConnector1">
                                  <a:avLst/>
                                </a:prstGeom>
                                <a:ln>
                                  <a:solidFill>
                                    <a:schemeClr val="tx1"/>
                                  </a:solidFill>
                                  <a:headEnd type="triangle"/>
                                  <a:tailEnd type="triangle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sp>
                            <p:nvSpPr>
                              <p:cNvPr id="27" name="Text Box 129"/>
                              <p:cNvSpPr txBox="1"/>
                              <p:nvPr/>
                            </p:nvSpPr>
                            <p:spPr>
                              <a:xfrm>
                                <a:off x="517585" y="198408"/>
                                <a:ext cx="457200" cy="267388"/>
                              </a:xfrm>
                              <a:prstGeom prst="rect">
                                <a:avLst/>
                              </a:prstGeom>
                              <a:noFill/>
                              <a:ln w="6350">
                                <a:noFill/>
                              </a:ln>
                              <a:effectLst/>
                            </p:spPr>
                            <p:style>
                              <a:lnRef idx="0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dk1"/>
                              </a:fontRef>
                            </p:style>
                            <p:txBody>
                              <a:bodyPr rot="0" spcFirstLastPara="0" vert="horz" wrap="square" lIns="91440" tIns="45720" rIns="91440" bIns="45720" numCol="1" spcCol="0" rtlCol="1" fromWordArt="0" anchor="t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l" rtl="1"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US" sz="1600" dirty="0">
                                    <a:effectLst/>
                                    <a:ea typeface="Calibri"/>
                                    <a:cs typeface="Arial"/>
                                  </a:rPr>
                                  <a:t>3 m</a:t>
                                </a:r>
                              </a:p>
                            </p:txBody>
                          </p:sp>
                        </p:grpSp>
                        <p:cxnSp>
                          <p:nvCxnSpPr>
                            <p:cNvPr id="25" name="Straight Arrow Connector 24"/>
                            <p:cNvCxnSpPr/>
                            <p:nvPr/>
                          </p:nvCxnSpPr>
                          <p:spPr>
                            <a:xfrm>
                              <a:off x="558570" y="686834"/>
                              <a:ext cx="0" cy="430306"/>
                            </a:xfrm>
                            <a:prstGeom prst="straightConnector1">
                              <a:avLst/>
                            </a:prstGeom>
                            <a:ln>
                              <a:solidFill>
                                <a:schemeClr val="tx1"/>
                              </a:solidFill>
                              <a:headEnd type="triangle"/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sp>
                        <p:nvSpPr>
                          <p:cNvPr id="23" name="Text Box 133"/>
                          <p:cNvSpPr txBox="1"/>
                          <p:nvPr/>
                        </p:nvSpPr>
                        <p:spPr>
                          <a:xfrm>
                            <a:off x="416353" y="748897"/>
                            <a:ext cx="457147" cy="267357"/>
                          </a:xfrm>
                          <a:prstGeom prst="rect">
                            <a:avLst/>
                          </a:prstGeom>
                          <a:noFill/>
                          <a:ln w="6350">
                            <a:noFill/>
                          </a:ln>
                          <a:effectLst/>
                        </p:spPr>
                        <p:style>
                          <a:lnRef idx="0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ot="0" spcFirstLastPara="0" vert="horz" wrap="square" lIns="91440" tIns="45720" rIns="91440" bIns="45720" numCol="1" spcCol="0" rtlCol="1" fromWordArt="0" anchor="t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r" rtl="1">
                              <a:lnSpc>
                                <a:spcPct val="107000"/>
                              </a:lnSpc>
                              <a:spcAft>
                                <a:spcPts val="800"/>
                              </a:spcAft>
                            </a:pPr>
                            <a:r>
                              <a:rPr lang="en-US" sz="1600" dirty="0">
                                <a:effectLst/>
                                <a:ea typeface="Calibri"/>
                                <a:cs typeface="Arial"/>
                              </a:rPr>
                              <a:t>2 m</a:t>
                            </a:r>
                          </a:p>
                        </p:txBody>
                      </p:sp>
                    </p:grpSp>
                    <p:sp>
                      <p:nvSpPr>
                        <p:cNvPr id="21" name="Text Box 136"/>
                        <p:cNvSpPr txBox="1"/>
                        <p:nvPr/>
                      </p:nvSpPr>
                      <p:spPr>
                        <a:xfrm>
                          <a:off x="1416519" y="1174003"/>
                          <a:ext cx="550295" cy="267326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  <a:effectLst/>
                      </p:spPr>
                      <p:style>
                        <a:lnRef idx="0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ot="0" spcFirstLastPara="0" vert="horz" wrap="square" lIns="91440" tIns="45720" rIns="91440" bIns="45720" numCol="1" spcCol="0" rtlCol="1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l" rtl="1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dirty="0">
                              <a:effectLst/>
                              <a:ea typeface="Calibri"/>
                              <a:cs typeface="Arial"/>
                            </a:rPr>
                            <a:t>3.5 m</a:t>
                          </a:r>
                        </a:p>
                      </p:txBody>
                    </p:sp>
                  </p:grpSp>
                </p:grpSp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585562" y="1174009"/>
                      <a:ext cx="853916" cy="39737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 flipH="1" flipV="1">
                      <a:off x="559601" y="1554769"/>
                      <a:ext cx="880321" cy="2914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 flipH="1">
                      <a:off x="548063" y="1174009"/>
                      <a:ext cx="10442" cy="38076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3" name="Text Box 147"/>
                  <p:cNvSpPr txBox="1"/>
                  <p:nvPr/>
                </p:nvSpPr>
                <p:spPr>
                  <a:xfrm rot="1464683">
                    <a:off x="761519" y="1136510"/>
                    <a:ext cx="457094" cy="267326"/>
                  </a:xfrm>
                  <a:prstGeom prst="rect">
                    <a:avLst/>
                  </a:prstGeom>
                  <a:noFill/>
                  <a:ln w="6350">
                    <a:noFill/>
                  </a:ln>
                  <a:effectLst/>
                </p:spPr>
                <p:style>
                  <a:lnRef idx="0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1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r" rtl="1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US" sz="1600" dirty="0">
                        <a:effectLst/>
                        <a:ea typeface="Calibri"/>
                        <a:cs typeface="Arial"/>
                      </a:rPr>
                      <a:t>5 m</a:t>
                    </a:r>
                  </a:p>
                </p:txBody>
              </p:sp>
            </p:grpSp>
          </p:grpSp>
          <p:cxnSp>
            <p:nvCxnSpPr>
              <p:cNvPr id="8" name="Straight Connector 7"/>
              <p:cNvCxnSpPr/>
              <p:nvPr/>
            </p:nvCxnSpPr>
            <p:spPr>
              <a:xfrm>
                <a:off x="1574960" y="31730"/>
                <a:ext cx="18461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1626882" y="51922"/>
                <a:ext cx="8653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Arrow Connector 5"/>
            <p:cNvCxnSpPr/>
            <p:nvPr/>
          </p:nvCxnSpPr>
          <p:spPr>
            <a:xfrm>
              <a:off x="1655727" y="0"/>
              <a:ext cx="0" cy="3749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9243501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(2)</a:t>
            </a:r>
          </a:p>
          <a:p>
            <a:pPr algn="just" rtl="0"/>
            <a:r>
              <a:rPr lang="en-US" sz="2200" dirty="0" smtClean="0">
                <a:latin typeface="+mj-lt"/>
              </a:rPr>
              <a:t>Find pressure at </a:t>
            </a:r>
            <a:r>
              <a:rPr lang="en-US" sz="2200" dirty="0">
                <a:latin typeface="+mj-lt"/>
              </a:rPr>
              <a:t>points A, B, C, and D for the figure </a:t>
            </a:r>
            <a:r>
              <a:rPr lang="en-US" sz="2200" dirty="0" smtClean="0">
                <a:latin typeface="+mj-lt"/>
              </a:rPr>
              <a:t>below neglecting air.</a:t>
            </a:r>
            <a:endParaRPr lang="en-US" sz="2200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96050"/>
            <a:ext cx="3973066" cy="247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8524317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/>
                <a:r>
                  <a:rPr lang="en-US" sz="2400" b="1" dirty="0" smtClean="0">
                    <a:latin typeface="+mj-lt"/>
                  </a:rPr>
                  <a:t>Example (3)</a:t>
                </a: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An open tank contains 5.7 m of water covered with 2.8 m of kerosene (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8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𝑘𝑁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 smtClean="0">
                    <a:latin typeface="+mj-lt"/>
                  </a:rPr>
                  <a:t>). Find the pressure at the interface and at the bottom of the tank.</a:t>
                </a:r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1477328"/>
              </a:xfrm>
              <a:prstGeom prst="rect">
                <a:avLst/>
              </a:prstGeom>
              <a:blipFill rotWithShape="1">
                <a:blip r:embed="rId4"/>
                <a:stretch>
                  <a:fillRect l="-1093" t="-3306" r="-956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6043236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(4)</a:t>
            </a:r>
          </a:p>
          <a:p>
            <a:pPr algn="just" rtl="0"/>
            <a:r>
              <a:rPr lang="en-US" sz="2200" dirty="0" smtClean="0">
                <a:latin typeface="+mj-lt"/>
              </a:rPr>
              <a:t>A vessel containing oil under pressure as shown in the figure below. Find the height of the oil-surface in the attached piezometer.</a:t>
            </a:r>
            <a:endParaRPr lang="en-US" sz="2200" dirty="0"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032" y="1700808"/>
            <a:ext cx="488632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2708908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4237</TotalTime>
  <Words>623</Words>
  <Application>Microsoft Office PowerPoint</Application>
  <PresentationFormat>On-screen Show (4:3)</PresentationFormat>
  <Paragraphs>108</Paragraphs>
  <Slides>13</Slides>
  <Notes>13</Notes>
  <HiddenSlides>0</HiddenSlides>
  <MMClips>5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Cambria Math</vt:lpstr>
      <vt:lpstr>Constantia</vt:lpstr>
      <vt:lpstr>Majalla UI</vt:lpstr>
      <vt:lpstr>Traditional Arabic</vt:lpstr>
      <vt:lpstr>Wingdings</vt:lpstr>
      <vt:lpstr>Wingdings 2</vt:lpstr>
      <vt:lpstr>Flow</vt:lpstr>
      <vt:lpstr>FLUID MECHANICS CHAPTER- 3 / FLUID STATIC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lenovo</cp:lastModifiedBy>
  <cp:revision>363</cp:revision>
  <dcterms:created xsi:type="dcterms:W3CDTF">2012-04-06T10:32:00Z</dcterms:created>
  <dcterms:modified xsi:type="dcterms:W3CDTF">2018-01-14T09:44:50Z</dcterms:modified>
</cp:coreProperties>
</file>